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2" r:id="rId2"/>
    <p:sldId id="715" r:id="rId3"/>
    <p:sldId id="771" r:id="rId4"/>
    <p:sldId id="775" r:id="rId5"/>
    <p:sldId id="717" r:id="rId6"/>
    <p:sldId id="718" r:id="rId7"/>
    <p:sldId id="781" r:id="rId8"/>
    <p:sldId id="782" r:id="rId9"/>
    <p:sldId id="784" r:id="rId10"/>
    <p:sldId id="785" r:id="rId11"/>
    <p:sldId id="786" r:id="rId12"/>
    <p:sldId id="787" r:id="rId13"/>
    <p:sldId id="790" r:id="rId14"/>
    <p:sldId id="791" r:id="rId15"/>
    <p:sldId id="792" r:id="rId16"/>
    <p:sldId id="719" r:id="rId17"/>
    <p:sldId id="721" r:id="rId18"/>
    <p:sldId id="766" r:id="rId19"/>
    <p:sldId id="725" r:id="rId20"/>
    <p:sldId id="801" r:id="rId21"/>
    <p:sldId id="728" r:id="rId22"/>
    <p:sldId id="732" r:id="rId23"/>
    <p:sldId id="733" r:id="rId24"/>
    <p:sldId id="735" r:id="rId25"/>
    <p:sldId id="767" r:id="rId26"/>
    <p:sldId id="795" r:id="rId27"/>
    <p:sldId id="796" r:id="rId28"/>
    <p:sldId id="797" r:id="rId29"/>
    <p:sldId id="799" r:id="rId30"/>
    <p:sldId id="745" r:id="rId31"/>
    <p:sldId id="746" r:id="rId32"/>
    <p:sldId id="747" r:id="rId33"/>
    <p:sldId id="794" r:id="rId34"/>
    <p:sldId id="802" r:id="rId35"/>
    <p:sldId id="804" r:id="rId36"/>
    <p:sldId id="800" r:id="rId37"/>
    <p:sldId id="75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AE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63" autoAdjust="0"/>
    <p:restoredTop sz="83024" autoAdjust="0"/>
  </p:normalViewPr>
  <p:slideViewPr>
    <p:cSldViewPr snapToGrid="0" snapToObjects="1">
      <p:cViewPr>
        <p:scale>
          <a:sx n="66" d="100"/>
          <a:sy n="66" d="100"/>
        </p:scale>
        <p:origin x="-11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IMF%20DC%20APRIL%2021&amp;22%202013:For%20PPT%20April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Conferences\Master_Figures\Inequality%20of%20Opportun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190409078"/>
          <c:y val="0.0400090912986001"/>
          <c:w val="0.663236021332684"/>
          <c:h val="0.781750381428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1'!$Y$60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FF0000"/>
            </a:solidFill>
            <a:ln w="22225">
              <a:noFill/>
              <a:prstDash val="dash"/>
            </a:ln>
          </c:spPr>
          <c:invertIfNegative val="0"/>
          <c:dLbls>
            <c:dLbl>
              <c:idx val="0"/>
              <c:layout>
                <c:manualLayout>
                  <c:x val="-0.00847476208863269"/>
                  <c:y val="-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71976313478492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86244303808182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1'!$Z$60:$AB$60</c:f>
              <c:numCache>
                <c:formatCode>0.0%</c:formatCode>
                <c:ptCount val="3"/>
                <c:pt idx="0">
                  <c:v>0.876614863423281</c:v>
                </c:pt>
                <c:pt idx="1">
                  <c:v>0.932717537535336</c:v>
                </c:pt>
                <c:pt idx="2">
                  <c:v>0.576655524821142</c:v>
                </c:pt>
              </c:numCache>
            </c:numRef>
          </c:val>
        </c:ser>
        <c:ser>
          <c:idx val="1"/>
          <c:order val="1"/>
          <c:tx>
            <c:strRef>
              <c:f>'Figure 1'!$Y$61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83128667804117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99878995679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79142638245119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1'!$Z$61:$AB$61</c:f>
              <c:numCache>
                <c:formatCode>0.0%</c:formatCode>
                <c:ptCount val="3"/>
                <c:pt idx="0">
                  <c:v>0.831920560042296</c:v>
                </c:pt>
                <c:pt idx="1">
                  <c:v>0.731298616448584</c:v>
                </c:pt>
                <c:pt idx="2">
                  <c:v>0.419400694510944</c:v>
                </c:pt>
              </c:numCache>
            </c:numRef>
          </c:val>
        </c:ser>
        <c:ser>
          <c:idx val="2"/>
          <c:order val="2"/>
          <c:tx>
            <c:strRef>
              <c:f>'Figure 1'!$Y$62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4326041980621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79142638245119"/>
                  <c:y val="0.0216216277567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1'!$Z$62:$AB$62</c:f>
              <c:numCache>
                <c:formatCode>0.0%</c:formatCode>
                <c:ptCount val="3"/>
                <c:pt idx="0">
                  <c:v>0.677550040212824</c:v>
                </c:pt>
                <c:pt idx="1">
                  <c:v>0.292357886740075</c:v>
                </c:pt>
                <c:pt idx="2">
                  <c:v>0.154604989802243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977128"/>
        <c:axId val="-2133973928"/>
      </c:barChart>
      <c:catAx>
        <c:axId val="-213397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3973928"/>
        <c:crosses val="autoZero"/>
        <c:auto val="1"/>
        <c:lblAlgn val="ctr"/>
        <c:lblOffset val="100"/>
        <c:noMultiLvlLbl val="0"/>
      </c:catAx>
      <c:valAx>
        <c:axId val="-21339739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3977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18220237032"/>
          <c:y val="0.389170004730086"/>
          <c:w val="0.208381779762967"/>
          <c:h val="0.20003836278310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1'!$A$68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0070C0"/>
            </a:solidFill>
            <a:ln w="19050" cap="sq">
              <a:noFill/>
              <a:prstDash val="dash"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1'!$B$68:$D$68</c:f>
              <c:numCache>
                <c:formatCode>0.0%</c:formatCode>
                <c:ptCount val="3"/>
                <c:pt idx="0">
                  <c:v>0.252082177953563</c:v>
                </c:pt>
                <c:pt idx="1">
                  <c:v>0.167901467369908</c:v>
                </c:pt>
                <c:pt idx="2">
                  <c:v>0.468518512398863</c:v>
                </c:pt>
              </c:numCache>
            </c:numRef>
          </c:val>
        </c:ser>
        <c:ser>
          <c:idx val="1"/>
          <c:order val="1"/>
          <c:tx>
            <c:strRef>
              <c:f>'Figure 1'!$A$69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1'!$B$69:$D$69</c:f>
              <c:numCache>
                <c:formatCode>0.0%</c:formatCode>
                <c:ptCount val="3"/>
                <c:pt idx="0">
                  <c:v>0.127996788214662</c:v>
                </c:pt>
                <c:pt idx="1">
                  <c:v>0.096771112153272</c:v>
                </c:pt>
                <c:pt idx="2">
                  <c:v>0.240323386338956</c:v>
                </c:pt>
              </c:numCache>
            </c:numRef>
          </c:val>
        </c:ser>
        <c:ser>
          <c:idx val="2"/>
          <c:order val="2"/>
          <c:tx>
            <c:strRef>
              <c:f>'Figure 1'!$A$70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1'!$B$70:$D$70</c:f>
              <c:numCache>
                <c:formatCode>0.0%</c:formatCode>
                <c:ptCount val="3"/>
                <c:pt idx="0">
                  <c:v>0.619921033831775</c:v>
                </c:pt>
                <c:pt idx="1">
                  <c:v>0.735327420465583</c:v>
                </c:pt>
                <c:pt idx="2">
                  <c:v>0.291158101262181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4294296"/>
        <c:axId val="-2136260488"/>
      </c:barChart>
      <c:catAx>
        <c:axId val="2144294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36260488"/>
        <c:crosses val="autoZero"/>
        <c:auto val="1"/>
        <c:lblAlgn val="ctr"/>
        <c:lblOffset val="100"/>
        <c:noMultiLvlLbl val="0"/>
      </c:catAx>
      <c:valAx>
        <c:axId val="-2136260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4294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'2.X. Incidence NAT (2)'!$C$3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(2)'!$C$4:$C$13</c:f>
              <c:numCache>
                <c:formatCode>0%</c:formatCode>
                <c:ptCount val="10"/>
                <c:pt idx="0">
                  <c:v>0.161560396943082</c:v>
                </c:pt>
                <c:pt idx="1">
                  <c:v>0.0666849160528237</c:v>
                </c:pt>
                <c:pt idx="2">
                  <c:v>-0.00800581883947571</c:v>
                </c:pt>
                <c:pt idx="3">
                  <c:v>-0.00711864039209449</c:v>
                </c:pt>
                <c:pt idx="4">
                  <c:v>-0.0150031556609168</c:v>
                </c:pt>
                <c:pt idx="5">
                  <c:v>-0.0155767001275606</c:v>
                </c:pt>
                <c:pt idx="6">
                  <c:v>-0.0220106831833392</c:v>
                </c:pt>
                <c:pt idx="7">
                  <c:v>-0.020182213689049</c:v>
                </c:pt>
                <c:pt idx="8">
                  <c:v>-0.0199037605727839</c:v>
                </c:pt>
                <c:pt idx="9">
                  <c:v>-0.0156160433446999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'2.X. Incidence NAT (2)'!$D$3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(2)'!$D$4:$D$13</c:f>
              <c:numCache>
                <c:formatCode>0%</c:formatCode>
                <c:ptCount val="10"/>
                <c:pt idx="0">
                  <c:v>0.849304672425554</c:v>
                </c:pt>
                <c:pt idx="1">
                  <c:v>0.179522771487171</c:v>
                </c:pt>
                <c:pt idx="2">
                  <c:v>0.0630006300113714</c:v>
                </c:pt>
                <c:pt idx="3">
                  <c:v>0.000306642856143152</c:v>
                </c:pt>
                <c:pt idx="4">
                  <c:v>-0.0184598147465247</c:v>
                </c:pt>
                <c:pt idx="5">
                  <c:v>-0.0557994117852642</c:v>
                </c:pt>
                <c:pt idx="6">
                  <c:v>-0.0785652362091336</c:v>
                </c:pt>
                <c:pt idx="7">
                  <c:v>-0.0932585380496581</c:v>
                </c:pt>
                <c:pt idx="8">
                  <c:v>-0.119212811408699</c:v>
                </c:pt>
                <c:pt idx="9">
                  <c:v>-0.171238352794638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'2.X. Incidence NAT (2)'!$E$3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(2)'!$E$4:$E$13</c:f>
              <c:numCache>
                <c:formatCode>0%</c:formatCode>
                <c:ptCount val="10"/>
                <c:pt idx="0">
                  <c:v>0.298909998721555</c:v>
                </c:pt>
                <c:pt idx="1">
                  <c:v>0.0796117976401712</c:v>
                </c:pt>
                <c:pt idx="2">
                  <c:v>0.0340252150019911</c:v>
                </c:pt>
                <c:pt idx="3">
                  <c:v>0.0154409845681008</c:v>
                </c:pt>
                <c:pt idx="4">
                  <c:v>-0.00383334035858714</c:v>
                </c:pt>
                <c:pt idx="5">
                  <c:v>-0.0141923356777824</c:v>
                </c:pt>
                <c:pt idx="6">
                  <c:v>-0.0356362342641408</c:v>
                </c:pt>
                <c:pt idx="7">
                  <c:v>-0.055121822924641</c:v>
                </c:pt>
                <c:pt idx="8">
                  <c:v>-0.0814686501369255</c:v>
                </c:pt>
                <c:pt idx="9">
                  <c:v>-0.106812548502789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'2.X. Incidence NAT (2)'!$F$3</c:f>
              <c:strCache>
                <c:ptCount val="1"/>
                <c:pt idx="0">
                  <c:v>Peru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(2)'!$F$4:$F$13</c:f>
              <c:numCache>
                <c:formatCode>0%</c:formatCode>
                <c:ptCount val="10"/>
                <c:pt idx="0">
                  <c:v>0.0775638388985896</c:v>
                </c:pt>
                <c:pt idx="1">
                  <c:v>0.00238885033882805</c:v>
                </c:pt>
                <c:pt idx="2">
                  <c:v>-0.0264307443124559</c:v>
                </c:pt>
                <c:pt idx="3">
                  <c:v>-0.0478654263329911</c:v>
                </c:pt>
                <c:pt idx="4">
                  <c:v>-0.060236377730112</c:v>
                </c:pt>
                <c:pt idx="5">
                  <c:v>-0.0757577281195167</c:v>
                </c:pt>
                <c:pt idx="6">
                  <c:v>-0.0818238975103195</c:v>
                </c:pt>
                <c:pt idx="7">
                  <c:v>-0.0807421238311359</c:v>
                </c:pt>
                <c:pt idx="8">
                  <c:v>-0.0906594130307111</c:v>
                </c:pt>
                <c:pt idx="9">
                  <c:v>-0.111259042193726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'2.X. Incidence NAT (2)'!$G$3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(2)'!$G$4:$G$13</c:f>
              <c:numCache>
                <c:formatCode>0%</c:formatCode>
                <c:ptCount val="10"/>
                <c:pt idx="0">
                  <c:v>0.447416612207396</c:v>
                </c:pt>
                <c:pt idx="1">
                  <c:v>0.0767658918066595</c:v>
                </c:pt>
                <c:pt idx="2">
                  <c:v>-0.00323005418670045</c:v>
                </c:pt>
                <c:pt idx="3">
                  <c:v>-0.0544542263562046</c:v>
                </c:pt>
                <c:pt idx="4">
                  <c:v>-0.0719389695036232</c:v>
                </c:pt>
                <c:pt idx="5">
                  <c:v>-0.0858791434906529</c:v>
                </c:pt>
                <c:pt idx="6">
                  <c:v>-0.0997263506596097</c:v>
                </c:pt>
                <c:pt idx="7">
                  <c:v>-0.112757418789965</c:v>
                </c:pt>
                <c:pt idx="8">
                  <c:v>-0.130135386018085</c:v>
                </c:pt>
                <c:pt idx="9">
                  <c:v>-0.163758804265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434488"/>
        <c:axId val="-2136340792"/>
      </c:lineChart>
      <c:catAx>
        <c:axId val="-2136434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340792"/>
        <c:crosses val="autoZero"/>
        <c:auto val="1"/>
        <c:lblAlgn val="ctr"/>
        <c:lblOffset val="100"/>
        <c:noMultiLvlLbl val="0"/>
      </c:catAx>
      <c:valAx>
        <c:axId val="-2136340792"/>
        <c:scaling>
          <c:orientation val="minMax"/>
          <c:max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6434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175" cmpd="sng"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Mean</a:t>
            </a:r>
            <a:r>
              <a:rPr lang="en-US" b="0" baseline="0" dirty="0" smtClean="0"/>
              <a:t> log deviation of smoothed distribution</a:t>
            </a:r>
            <a:endParaRPr lang="en-US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Bolivia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Market</c:v>
                </c:pt>
                <c:pt idx="1">
                  <c:v>Net Market</c:v>
                </c:pt>
                <c:pt idx="2">
                  <c:v>Disposable</c:v>
                </c:pt>
                <c:pt idx="3">
                  <c:v>Post-fiscal</c:v>
                </c:pt>
                <c:pt idx="4">
                  <c:v>Final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0.09206</c:v>
                </c:pt>
                <c:pt idx="1">
                  <c:v>0.09206</c:v>
                </c:pt>
                <c:pt idx="2">
                  <c:v>0.08193</c:v>
                </c:pt>
                <c:pt idx="3">
                  <c:v>0.08123</c:v>
                </c:pt>
                <c:pt idx="4">
                  <c:v>0.06462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Brazil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Market</c:v>
                </c:pt>
                <c:pt idx="1">
                  <c:v>Net Market</c:v>
                </c:pt>
                <c:pt idx="2">
                  <c:v>Disposable</c:v>
                </c:pt>
                <c:pt idx="3">
                  <c:v>Post-fiscal</c:v>
                </c:pt>
                <c:pt idx="4">
                  <c:v>Final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0.09377</c:v>
                </c:pt>
                <c:pt idx="1">
                  <c:v>0.08962</c:v>
                </c:pt>
                <c:pt idx="2">
                  <c:v>0.08275</c:v>
                </c:pt>
                <c:pt idx="3">
                  <c:v>0.08084</c:v>
                </c:pt>
                <c:pt idx="4">
                  <c:v>0.04939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Guatemala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Market</c:v>
                </c:pt>
                <c:pt idx="1">
                  <c:v>Net Market</c:v>
                </c:pt>
                <c:pt idx="2">
                  <c:v>Disposable</c:v>
                </c:pt>
                <c:pt idx="3">
                  <c:v>Post-fiscal</c:v>
                </c:pt>
                <c:pt idx="4">
                  <c:v>Final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0.190313</c:v>
                </c:pt>
                <c:pt idx="1">
                  <c:v>0.188471</c:v>
                </c:pt>
                <c:pt idx="2">
                  <c:v>0.187595</c:v>
                </c:pt>
                <c:pt idx="3">
                  <c:v>0.180563</c:v>
                </c:pt>
                <c:pt idx="4">
                  <c:v>0.189373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Uruguay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Market</c:v>
                </c:pt>
                <c:pt idx="1">
                  <c:v>Net Market</c:v>
                </c:pt>
                <c:pt idx="2">
                  <c:v>Disposable</c:v>
                </c:pt>
                <c:pt idx="3">
                  <c:v>Post-fiscal</c:v>
                </c:pt>
                <c:pt idx="4">
                  <c:v>Final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0.01244</c:v>
                </c:pt>
                <c:pt idx="1">
                  <c:v>0.01201</c:v>
                </c:pt>
                <c:pt idx="2">
                  <c:v>0.01069</c:v>
                </c:pt>
                <c:pt idx="3">
                  <c:v>0.01071</c:v>
                </c:pt>
                <c:pt idx="4">
                  <c:v>0.00785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6197240"/>
        <c:axId val="-2097138776"/>
      </c:lineChart>
      <c:catAx>
        <c:axId val="-20961972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7138776"/>
        <c:crosses val="autoZero"/>
        <c:auto val="1"/>
        <c:lblAlgn val="ctr"/>
        <c:lblOffset val="100"/>
        <c:noMultiLvlLbl val="0"/>
      </c:catAx>
      <c:valAx>
        <c:axId val="-209713877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-2096197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0.64123</cdr:x>
      <cdr:y>0</cdr:y>
    </cdr:from>
    <cdr:to>
      <cdr:x>0.78733</cdr:x>
      <cdr:y>0.33683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5277107" y="0"/>
          <a:ext cx="1202268" cy="1625600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0.16655</cdr:x>
      <cdr:y>0</cdr:y>
    </cdr:from>
    <cdr:to>
      <cdr:x>0.3174</cdr:x>
      <cdr:y>0.12553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1370638" y="0"/>
          <a:ext cx="1241417" cy="605818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9D2A-D192-A54B-802D-18CCF0DC829F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6D93-BB4D-184F-8926-723015269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5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D781-74C2-FE44-9B39-3CEBF4655575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14CB-95BE-4D48-8445-6D90DA81F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Size</a:t>
            </a:r>
            <a:r>
              <a:rPr lang="en-US" sz="1200" baseline="0" dirty="0" smtClean="0"/>
              <a:t> of government varies greatly: Primary </a:t>
            </a:r>
            <a:r>
              <a:rPr lang="en-US" sz="1200" dirty="0" smtClean="0"/>
              <a:t>Government spending is around 40 percent of GDP in Argentina and Brazil—similar to that of some European nations with larger welfare states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while it is only around 20 percent in Mexico and Peru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Redistributive Impact </a:t>
            </a:r>
            <a:r>
              <a:rPr lang="en-US" b="1" dirty="0" err="1" smtClean="0"/>
              <a:t>Heterogeneous</a:t>
            </a:r>
            <a:r>
              <a:rPr lang="en-US" dirty="0" err="1" smtClean="0"/>
              <a:t>Taxes</a:t>
            </a:r>
            <a:r>
              <a:rPr lang="en-US" dirty="0" smtClean="0"/>
              <a:t> and transfers reduce inequality by nontrivial amounts in Argentina, Brazil, and Uruguay, less so in Mexico, and relatively little in Bolivia and Peru</a:t>
            </a:r>
          </a:p>
          <a:p>
            <a:r>
              <a:rPr lang="en-US" dirty="0" smtClean="0"/>
              <a:t>Bolivia and Uruguay start from similar Market Income </a:t>
            </a:r>
            <a:r>
              <a:rPr lang="en-US" dirty="0" err="1" smtClean="0"/>
              <a:t>Gini’s</a:t>
            </a:r>
            <a:r>
              <a:rPr lang="en-US" dirty="0" smtClean="0"/>
              <a:t> but end in different places with Final Income</a:t>
            </a:r>
          </a:p>
          <a:p>
            <a:r>
              <a:rPr lang="en-US" dirty="0" smtClean="0"/>
              <a:t>Brazil has the highest Market Income </a:t>
            </a:r>
            <a:r>
              <a:rPr lang="en-US" dirty="0" err="1" smtClean="0"/>
              <a:t>Gini</a:t>
            </a:r>
            <a:r>
              <a:rPr lang="en-US" dirty="0" smtClean="0"/>
              <a:t> by several orders of magnitude but ends up with a lower Final Income </a:t>
            </a:r>
            <a:r>
              <a:rPr lang="en-US" dirty="0" err="1" smtClean="0"/>
              <a:t>Gini</a:t>
            </a:r>
            <a:r>
              <a:rPr lang="en-US" dirty="0" smtClean="0"/>
              <a:t> than Bolivia and Peru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Direct Taxes Progressive but Underutilized </a:t>
            </a:r>
            <a:r>
              <a:rPr lang="en-US" dirty="0" smtClean="0"/>
              <a:t>Personal income tax varies from around five percent of GDP in Uruguay to nearly zero in Bolivia</a:t>
            </a:r>
          </a:p>
          <a:p>
            <a:pPr lvl="0"/>
            <a:r>
              <a:rPr lang="en-US" dirty="0" smtClean="0"/>
              <a:t>In all countries in which they exist, direct taxes are progressive, but because direct taxes are a small percentage of GDP almost everywhere, their redistributive impact is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Cash transfers reduce extreme poverty by more than 60 percent in </a:t>
            </a:r>
            <a:r>
              <a:rPr lang="en-US" sz="1200" b="1" dirty="0" smtClean="0"/>
              <a:t>Uruguay</a:t>
            </a:r>
            <a:r>
              <a:rPr lang="en-US" sz="1200" dirty="0" smtClean="0"/>
              <a:t> and </a:t>
            </a:r>
            <a:r>
              <a:rPr lang="en-US" sz="1200" b="1" dirty="0" smtClean="0"/>
              <a:t>Argentina</a:t>
            </a:r>
            <a:r>
              <a:rPr lang="en-US" sz="1200" dirty="0" smtClean="0"/>
              <a:t> but only by 7 percent in </a:t>
            </a:r>
            <a:r>
              <a:rPr lang="en-US" sz="1200" b="1" dirty="0" smtClean="0"/>
              <a:t>Peru</a:t>
            </a:r>
            <a:r>
              <a:rPr lang="en-US" sz="1200" dirty="0" smtClean="0"/>
              <a:t>, which spends too little on cash transfers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Bolivia</a:t>
            </a:r>
            <a:r>
              <a:rPr lang="en-US" sz="1200" dirty="0" smtClean="0"/>
              <a:t> spends five times more in cash transfers than </a:t>
            </a:r>
            <a:r>
              <a:rPr lang="en-US" sz="1200" b="1" dirty="0" smtClean="0"/>
              <a:t>Peru</a:t>
            </a:r>
            <a:r>
              <a:rPr lang="en-US" sz="1200" dirty="0" smtClean="0"/>
              <a:t> (as a share of GDP) but because funds are not targeted to the poor, the amount of redistribution and poverty reduction has been limited: it is only slightly higher than in Peru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/>
              <a:t>Peru’s </a:t>
            </a:r>
            <a:r>
              <a:rPr lang="en-US" sz="4000" b="1" dirty="0" err="1" smtClean="0"/>
              <a:t>Juntos</a:t>
            </a:r>
            <a:r>
              <a:rPr lang="en-US" sz="4000" dirty="0" smtClean="0"/>
              <a:t>, although quite effective because of its fine targeting, achieves very limited poverty and inequality reduction because the scale of the program is small: </a:t>
            </a:r>
          </a:p>
          <a:p>
            <a:pPr lvl="1"/>
            <a:r>
              <a:rPr lang="en-US" sz="4000" dirty="0" smtClean="0"/>
              <a:t>coverage of extreme poor is below 60 percent and per capita transfer is low (compared to poverty gap)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Brazil</a:t>
            </a:r>
            <a:r>
              <a:rPr lang="en-US" dirty="0" smtClean="0"/>
              <a:t> and </a:t>
            </a:r>
            <a:r>
              <a:rPr lang="en-US" b="1" dirty="0" smtClean="0"/>
              <a:t>Bolivia</a:t>
            </a:r>
            <a:r>
              <a:rPr lang="en-US" dirty="0" smtClean="0"/>
              <a:t>, indirect taxes wipe out most of the effect of direct transfers, and poverty is almost the same after as before taxes and cash transfers. </a:t>
            </a:r>
          </a:p>
          <a:p>
            <a:r>
              <a:rPr lang="en-US" dirty="0" smtClean="0"/>
              <a:t>In contrast, in </a:t>
            </a:r>
            <a:r>
              <a:rPr lang="en-US" b="1" dirty="0" smtClean="0"/>
              <a:t>Mexico</a:t>
            </a:r>
            <a:r>
              <a:rPr lang="en-US" dirty="0" smtClean="0"/>
              <a:t>, indirect taxes and subsidies reduce poverty further, because exemptions and informality allow the poor to pay little in the form of indirect </a:t>
            </a:r>
            <a:r>
              <a:rPr lang="en-US" dirty="0" err="1" smtClean="0"/>
              <a:t>taxe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0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8524-2E84-8849-812F-24BA05431B1D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7DB-0448-B64C-B64F-F29C4DB8EE2F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6998-64BD-0C4D-8A14-A44D3012CD3F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8998-DC3E-CD4E-8BC7-F61B18265D08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7682-0B87-3844-B793-6BA714F09D02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466-08FA-FB46-920B-F45D3DEC8A5D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DCFF-5112-6C4D-BA84-E43B8836B2EB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19E2-440F-F340-95F0-210415867081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3DF1-7E5A-3E42-844E-F1DDD211ACCF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E469-AF3B-1B4B-924D-2755B3A959BD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E91D-6067-F545-8BBA-32CA52DF230E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4C65-3E8B-E34E-AE66-0A97BF2BD327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OMMITMENTOEQUITY.ORG" TargetMode="Externa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5626"/>
            <a:ext cx="7772400" cy="3682293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Fiscal Policy, </a:t>
            </a:r>
            <a:r>
              <a:rPr lang="en-US" b="1" dirty="0" smtClean="0"/>
              <a:t>Poverty, Redistribution and Equality of Opportunity in </a:t>
            </a:r>
            <a:r>
              <a:rPr lang="en-US" b="1" dirty="0" smtClean="0"/>
              <a:t>Latin America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Nora Lustig </a:t>
            </a:r>
            <a:br>
              <a:rPr lang="en-US" sz="3600" b="1" dirty="0" smtClean="0"/>
            </a:br>
            <a:r>
              <a:rPr lang="en-US" sz="3600" b="1" dirty="0" smtClean="0"/>
              <a:t>Tulane University </a:t>
            </a:r>
            <a:br>
              <a:rPr lang="en-US" sz="3600" b="1" dirty="0" smtClean="0"/>
            </a:br>
            <a:r>
              <a:rPr lang="en-US" sz="3600" b="1" dirty="0" smtClean="0"/>
              <a:t>Nonresident Fellow CGD and IAD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7919"/>
            <a:ext cx="6400800" cy="1190356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Equality of Opportunities, Income Redistribution and Fiscal </a:t>
            </a:r>
            <a:r>
              <a:rPr lang="en-US" b="1" i="1" dirty="0" smtClean="0">
                <a:solidFill>
                  <a:srgbClr val="000000"/>
                </a:solidFill>
              </a:rPr>
              <a:t>Policies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World Bank, Washington</a:t>
            </a:r>
            <a:r>
              <a:rPr lang="en-US" dirty="0" smtClean="0">
                <a:solidFill>
                  <a:srgbClr val="000000"/>
                </a:solidFill>
              </a:rPr>
              <a:t>, DC, June </a:t>
            </a:r>
            <a:r>
              <a:rPr lang="en-US" dirty="0" smtClean="0">
                <a:solidFill>
                  <a:srgbClr val="000000"/>
                </a:solidFill>
              </a:rPr>
              <a:t>5, </a:t>
            </a:r>
            <a:r>
              <a:rPr lang="en-US" dirty="0" smtClean="0">
                <a:solidFill>
                  <a:srgbClr val="000000"/>
                </a:solidFill>
              </a:rPr>
              <a:t>2013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99" y="337575"/>
            <a:ext cx="3012863" cy="8680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29" y="6078275"/>
            <a:ext cx="6047521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Disposable, Post-fiscal, Final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8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Disposable income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direct transfers</a:t>
            </a:r>
          </a:p>
          <a:p>
            <a:pPr lvl="1"/>
            <a:r>
              <a:rPr lang="en-US" dirty="0" smtClean="0"/>
              <a:t>Includes cash transfers and food transfers</a:t>
            </a:r>
          </a:p>
          <a:p>
            <a:pPr lvl="1"/>
            <a:r>
              <a:rPr lang="en-US" dirty="0"/>
              <a:t>Sensitivity analysis: pensions are a direct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Post-fiscal income</a:t>
            </a:r>
          </a:p>
          <a:p>
            <a:pPr lvl="1"/>
            <a:r>
              <a:rPr lang="en-US" dirty="0" smtClean="0"/>
              <a:t>Add indirect </a:t>
            </a:r>
            <a:r>
              <a:rPr lang="en-US" dirty="0"/>
              <a:t>s</a:t>
            </a:r>
            <a:r>
              <a:rPr lang="en-US" dirty="0" smtClean="0"/>
              <a:t>ubsidies</a:t>
            </a:r>
          </a:p>
          <a:p>
            <a:pPr lvl="1"/>
            <a:r>
              <a:rPr lang="en-US" dirty="0" smtClean="0"/>
              <a:t>Subtract indirect taxes</a:t>
            </a:r>
          </a:p>
          <a:p>
            <a:r>
              <a:rPr lang="en-US" dirty="0" smtClean="0"/>
              <a:t>Final income</a:t>
            </a:r>
          </a:p>
          <a:p>
            <a:pPr lvl="1"/>
            <a:r>
              <a:rPr lang="en-US" dirty="0" smtClean="0"/>
              <a:t>Add in-kind transfers from free or subsidized public services in education, health, housing</a:t>
            </a:r>
          </a:p>
          <a:p>
            <a:pPr lvl="1"/>
            <a:r>
              <a:rPr lang="en-US" dirty="0" smtClean="0"/>
              <a:t>Currently, government cost method is used to value these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Scaling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Household surveys understate “true” income</a:t>
            </a:r>
            <a:endParaRPr lang="en-US" sz="4000" dirty="0"/>
          </a:p>
          <a:p>
            <a:pPr lvl="1"/>
            <a:r>
              <a:rPr lang="en-US" sz="3600" dirty="0" smtClean="0"/>
              <a:t>Underreporting</a:t>
            </a:r>
            <a:endParaRPr lang="en-US" sz="3600" dirty="0"/>
          </a:p>
          <a:p>
            <a:pPr lvl="1"/>
            <a:r>
              <a:rPr lang="en-US" sz="3600" dirty="0" smtClean="0"/>
              <a:t>Lack of adequate questions</a:t>
            </a:r>
            <a:endParaRPr lang="en-US" sz="3600" dirty="0"/>
          </a:p>
          <a:p>
            <a:pPr lvl="1"/>
            <a:r>
              <a:rPr lang="en-US" sz="3600" dirty="0" smtClean="0"/>
              <a:t>Society’s richest not captured by survey</a:t>
            </a:r>
            <a:endParaRPr lang="en-US" sz="3600" dirty="0"/>
          </a:p>
          <a:p>
            <a:r>
              <a:rPr lang="en-US" sz="4000" dirty="0" smtClean="0"/>
              <a:t>HOWEVER, No scaling up for poverty measures (no corrections for under-reporting)</a:t>
            </a:r>
            <a:endParaRPr lang="en-US" sz="4000" dirty="0"/>
          </a:p>
          <a:p>
            <a:r>
              <a:rPr lang="en-US" sz="4000" dirty="0" smtClean="0"/>
              <a:t>Scaling up for inequality and distributional measures t</a:t>
            </a:r>
            <a:r>
              <a:rPr lang="en-US" sz="3600" dirty="0" smtClean="0"/>
              <a:t>o avoid overstating impact of in-kind transfers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Allocation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</a:t>
            </a:r>
            <a:r>
              <a:rPr lang="en-US" sz="4000" dirty="0" smtClean="0"/>
              <a:t>Identification</a:t>
            </a:r>
            <a:endParaRPr lang="en-US" sz="4000" dirty="0"/>
          </a:p>
          <a:p>
            <a:r>
              <a:rPr lang="en-US" sz="4000" dirty="0" smtClean="0"/>
              <a:t>Imputation</a:t>
            </a:r>
            <a:endParaRPr lang="en-US" sz="4000" dirty="0"/>
          </a:p>
          <a:p>
            <a:r>
              <a:rPr lang="en-US" sz="4000" dirty="0" smtClean="0"/>
              <a:t>Inference</a:t>
            </a:r>
            <a:endParaRPr lang="en-US" sz="4000" dirty="0"/>
          </a:p>
          <a:p>
            <a:r>
              <a:rPr lang="en-US" sz="4000" dirty="0" smtClean="0"/>
              <a:t>Simulation</a:t>
            </a:r>
            <a:endParaRPr lang="en-US" sz="4000" dirty="0"/>
          </a:p>
          <a:p>
            <a:r>
              <a:rPr lang="en-US" sz="4000" dirty="0" smtClean="0"/>
              <a:t>Alternate </a:t>
            </a:r>
            <a:r>
              <a:rPr lang="en-US" sz="4000" dirty="0"/>
              <a:t>Survey</a:t>
            </a:r>
          </a:p>
          <a:p>
            <a:r>
              <a:rPr lang="en-US" sz="4000" dirty="0"/>
              <a:t>Secondary Sources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48696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version does not include:</a:t>
            </a:r>
          </a:p>
          <a:p>
            <a:pPr lvl="1"/>
            <a:r>
              <a:rPr lang="en-US" dirty="0"/>
              <a:t>behavioral responses (or almost none)</a:t>
            </a:r>
          </a:p>
          <a:p>
            <a:pPr lvl="1"/>
            <a:r>
              <a:rPr lang="en-US" dirty="0"/>
              <a:t>inter-temporal dimensions</a:t>
            </a:r>
          </a:p>
          <a:p>
            <a:pPr lvl="1"/>
            <a:r>
              <a:rPr lang="en-US" dirty="0"/>
              <a:t>general equilibrium effects</a:t>
            </a:r>
          </a:p>
          <a:p>
            <a:pPr lvl="1"/>
            <a:r>
              <a:rPr lang="en-US" dirty="0"/>
              <a:t>fiscal sustainability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Welfare indicator: income per capita</a:t>
            </a:r>
          </a:p>
          <a:p>
            <a:pPr lvl="1"/>
            <a:r>
              <a:rPr lang="en-US" dirty="0"/>
              <a:t>No adjustment for age, </a:t>
            </a:r>
            <a:r>
              <a:rPr lang="en-US" dirty="0" smtClean="0"/>
              <a:t>gender, </a:t>
            </a:r>
            <a:r>
              <a:rPr lang="en-US" dirty="0"/>
              <a:t>or economies of scale </a:t>
            </a:r>
          </a:p>
          <a:p>
            <a:pPr lvl="1"/>
            <a:r>
              <a:rPr lang="en-US" dirty="0"/>
              <a:t>No adjustment for under-reporting</a:t>
            </a:r>
          </a:p>
          <a:p>
            <a:pPr lvl="1"/>
            <a:r>
              <a:rPr lang="en-US" dirty="0" smtClean="0"/>
              <a:t>So far, have used income data as welfare indicator and consumption data to calculate indirect taxes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EDAE7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Fiscal Incidence: </a:t>
            </a:r>
            <a:r>
              <a:rPr lang="en-US" b="1" dirty="0" smtClean="0"/>
              <a:t>standard</a:t>
            </a:r>
            <a:r>
              <a:rPr lang="en-US" b="1" dirty="0" smtClean="0"/>
              <a:t> </a:t>
            </a:r>
            <a:r>
              <a:rPr lang="en-US" b="1" dirty="0" smtClean="0"/>
              <a:t>case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605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Tax Shifting and Tax Evasion 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urden </a:t>
            </a:r>
            <a:r>
              <a:rPr lang="en-US" dirty="0"/>
              <a:t>of direct personal income taxes is borne by the recipient of </a:t>
            </a:r>
            <a:r>
              <a:rPr lang="en-US" dirty="0" smtClean="0"/>
              <a:t>income </a:t>
            </a:r>
          </a:p>
          <a:p>
            <a:r>
              <a:rPr lang="en-US" dirty="0"/>
              <a:t>B</a:t>
            </a:r>
            <a:r>
              <a:rPr lang="en-US" dirty="0" smtClean="0"/>
              <a:t>urden </a:t>
            </a:r>
            <a:r>
              <a:rPr lang="en-US" dirty="0"/>
              <a:t>of payroll and social security taxes falls entirely on </a:t>
            </a:r>
            <a:r>
              <a:rPr lang="en-US" dirty="0" smtClean="0"/>
              <a:t>workers </a:t>
            </a:r>
            <a:endParaRPr lang="en-US" dirty="0"/>
          </a:p>
          <a:p>
            <a:r>
              <a:rPr lang="en-US" dirty="0" smtClean="0"/>
              <a:t>Consumption taxes </a:t>
            </a:r>
            <a:r>
              <a:rPr lang="en-US" dirty="0"/>
              <a:t>are assumed to be shifted forward to consumers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ndividuals </a:t>
            </a:r>
            <a:r>
              <a:rPr lang="en-US" dirty="0"/>
              <a:t>who do not participate in the contributory social security system </a:t>
            </a:r>
            <a:r>
              <a:rPr lang="en-US" dirty="0" smtClean="0"/>
              <a:t>assumed not to pay </a:t>
            </a:r>
            <a:r>
              <a:rPr lang="en-US" dirty="0"/>
              <a:t>income or payroll </a:t>
            </a:r>
            <a:r>
              <a:rPr lang="en-US" dirty="0" smtClean="0"/>
              <a:t>taxes</a:t>
            </a:r>
          </a:p>
          <a:p>
            <a:r>
              <a:rPr lang="en-US" dirty="0"/>
              <a:t>D</a:t>
            </a:r>
            <a:r>
              <a:rPr lang="en-US" dirty="0" smtClean="0"/>
              <a:t>epending </a:t>
            </a:r>
            <a:r>
              <a:rPr lang="en-US" dirty="0" smtClean="0"/>
              <a:t>on the country, purchases in </a:t>
            </a:r>
            <a:r>
              <a:rPr lang="en-US" dirty="0"/>
              <a:t>informal sector establishments </a:t>
            </a:r>
            <a:r>
              <a:rPr lang="en-US" dirty="0" smtClean="0"/>
              <a:t>or in rural areas assumed not to pay consumption taxes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Valuation of Public Services: Education and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4" y="1600200"/>
            <a:ext cx="869666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Valuation </a:t>
            </a:r>
            <a:r>
              <a:rPr lang="en-US" dirty="0"/>
              <a:t>of public spending on education and health </a:t>
            </a:r>
            <a:r>
              <a:rPr lang="en-US" dirty="0" smtClean="0"/>
              <a:t>followed is </a:t>
            </a:r>
            <a:r>
              <a:rPr lang="en-US" dirty="0"/>
              <a:t>the so-</a:t>
            </a:r>
            <a:r>
              <a:rPr lang="en-US" dirty="0" smtClean="0"/>
              <a:t>called </a:t>
            </a:r>
            <a:r>
              <a:rPr lang="en-US" dirty="0"/>
              <a:t>‘government cost’ approach. 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/>
              <a:t>per beneficiary input costs obtained from administrative data as the measure of marginal benefits.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approach—also known as ‘classic’ or ‘</a:t>
            </a:r>
            <a:r>
              <a:rPr lang="en-US" dirty="0" err="1"/>
              <a:t>nonbehavioral</a:t>
            </a:r>
            <a:r>
              <a:rPr lang="en-US" dirty="0"/>
              <a:t> approach’—amounts to asking the following question: how much would the income of a household have to be increased if it had to pay for the free or subsidized public service at full cost?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9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792863" cy="4756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ide </a:t>
            </a:r>
            <a:r>
              <a:rPr lang="en-US" dirty="0"/>
              <a:t>variation among countries </a:t>
            </a:r>
            <a:r>
              <a:rPr lang="en-US" dirty="0" smtClean="0"/>
              <a:t>in terms of:</a:t>
            </a:r>
            <a:endParaRPr lang="en-US" dirty="0" smtClean="0"/>
          </a:p>
          <a:p>
            <a:pPr lvl="1"/>
            <a:r>
              <a:rPr lang="en-US" sz="3200" dirty="0" smtClean="0"/>
              <a:t> </a:t>
            </a:r>
            <a:r>
              <a:rPr lang="en-US" sz="3200" dirty="0" smtClean="0"/>
              <a:t>Policy </a:t>
            </a:r>
            <a:r>
              <a:rPr lang="en-US" sz="3200" dirty="0" smtClean="0"/>
              <a:t>choices (or outcomes of political processes?)</a:t>
            </a:r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mpact </a:t>
            </a:r>
            <a:r>
              <a:rPr lang="en-US" sz="3200" dirty="0"/>
              <a:t>of those choices </a:t>
            </a:r>
            <a:r>
              <a:rPr lang="en-US" sz="3200" dirty="0" smtClean="0"/>
              <a:t>on:</a:t>
            </a:r>
          </a:p>
          <a:p>
            <a:pPr lvl="2"/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ncome </a:t>
            </a:r>
            <a:r>
              <a:rPr lang="en-US" sz="3200" dirty="0"/>
              <a:t>redistribution and poverty </a:t>
            </a:r>
            <a:r>
              <a:rPr lang="en-US" sz="3200" dirty="0" smtClean="0"/>
              <a:t>reduction</a:t>
            </a:r>
          </a:p>
          <a:p>
            <a:pPr lvl="2"/>
            <a:r>
              <a:rPr lang="en-US" sz="3200" dirty="0" smtClean="0"/>
              <a:t>Progressivity of taxes and spending</a:t>
            </a:r>
          </a:p>
          <a:p>
            <a:pPr lvl="2"/>
            <a:r>
              <a:rPr lang="en-US" sz="3200" dirty="0" smtClean="0"/>
              <a:t>Winners and losers; who bears the burden/benefits of taxes/transfers</a:t>
            </a:r>
          </a:p>
          <a:p>
            <a:pPr lvl="2"/>
            <a:r>
              <a:rPr lang="en-US" sz="3200" dirty="0" smtClean="0"/>
              <a:t>Inequality of opportunity</a:t>
            </a:r>
          </a:p>
          <a:p>
            <a:pPr lvl="2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Budget Size and Composition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Primary and Social Spending 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638300"/>
            <a:ext cx="8654863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Taxes, Transfers, Subsidies and Free Government Services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863"/>
            <a:ext cx="9144000" cy="51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Direct Taxes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6831"/>
            <a:ext cx="9144000" cy="4924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45204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422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hlinkClick r:id="rId2"/>
              </a:rPr>
              <a:t>www.commitmentoequity.org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31" y="1104900"/>
            <a:ext cx="5384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Direct and Indirect Taxes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89099"/>
            <a:ext cx="8229600" cy="49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Headcount: </a:t>
            </a:r>
            <a:r>
              <a:rPr lang="en-US" b="1" dirty="0"/>
              <a:t>Before and After Cash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842000" y="1561667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94400" y="3619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/>
              <a:t>Coverage of Direct Cash </a:t>
            </a:r>
            <a:r>
              <a:rPr lang="en-US" b="1" dirty="0" smtClean="0"/>
              <a:t>Transfers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104142"/>
              </p:ext>
            </p:extLst>
          </p:nvPr>
        </p:nvGraphicFramePr>
        <p:xfrm>
          <a:off x="457200" y="1530241"/>
          <a:ext cx="8229600" cy="482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81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“Leakages” </a:t>
            </a:r>
            <a:r>
              <a:rPr lang="en-US" b="1" dirty="0"/>
              <a:t>of Direct Cash </a:t>
            </a:r>
            <a:r>
              <a:rPr lang="en-US" b="1" dirty="0" smtClean="0"/>
              <a:t>Transfers</a:t>
            </a:r>
            <a:br>
              <a:rPr lang="en-US" b="1" dirty="0" smtClean="0"/>
            </a:br>
            <a:r>
              <a:rPr lang="en-US" b="1" dirty="0" smtClean="0"/>
              <a:t>(Percent going to poor and </a:t>
            </a:r>
            <a:r>
              <a:rPr lang="en-US" b="1" dirty="0" err="1" smtClean="0"/>
              <a:t>nonpoor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99305"/>
              </p:ext>
            </p:extLst>
          </p:nvPr>
        </p:nvGraphicFramePr>
        <p:xfrm>
          <a:off x="550480" y="1448183"/>
          <a:ext cx="8136320" cy="490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6387813" y="2328497"/>
            <a:ext cx="656455" cy="113830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86324" y="1841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8666"/>
          </a:xfrm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Headcount Ratio Before and After Indirect Taxes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926166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25067" y="2235200"/>
            <a:ext cx="321733" cy="7112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36267" y="2523067"/>
            <a:ext cx="1439334" cy="1168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99200" y="4521200"/>
            <a:ext cx="1676402" cy="140546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8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Government Services Valued at Cost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855"/>
            <a:ext cx="9144000" cy="51226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64200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50" y="0"/>
            <a:ext cx="9137650" cy="1177892"/>
          </a:xfrm>
          <a:prstGeom prst="rect">
            <a:avLst/>
          </a:prstGeom>
          <a:solidFill>
            <a:srgbClr val="43D9E7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/>
              <a:t>REDISTRIBUTION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Tracking the </a:t>
            </a:r>
            <a:r>
              <a:rPr lang="en-US" b="1" dirty="0" err="1" smtClean="0"/>
              <a:t>Gini</a:t>
            </a:r>
            <a:r>
              <a:rPr lang="en-US" b="1" dirty="0" smtClean="0"/>
              <a:t> coefficient from Market to Final Income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8" y="1177892"/>
            <a:ext cx="7907940" cy="543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Defining Progressive/Regressive </a:t>
            </a:r>
            <a:br>
              <a:rPr lang="en-US" sz="3200" b="1" dirty="0" smtClean="0"/>
            </a:br>
            <a:r>
              <a:rPr lang="en-US" sz="3200" b="1" dirty="0" smtClean="0"/>
              <a:t>Taxes and Transfers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0951"/>
            <a:ext cx="8229600" cy="5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err="1" smtClean="0"/>
              <a:t>Kakwani</a:t>
            </a:r>
            <a:r>
              <a:rPr lang="en-US" b="1" dirty="0" smtClean="0"/>
              <a:t> Index for Taxes: Red= regressive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23" y="1608271"/>
            <a:ext cx="7224163" cy="49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7"/>
            <a:ext cx="9144000" cy="1741554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smtClean="0"/>
              <a:t>Concentration Coefficients for Transfers</a:t>
            </a:r>
            <a:br>
              <a:rPr lang="en-US" b="1" dirty="0" smtClean="0"/>
            </a:br>
            <a:r>
              <a:rPr lang="en-US" sz="4000" b="1" dirty="0" smtClean="0"/>
              <a:t>Green= progressive in abs terms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" y="1853208"/>
            <a:ext cx="8042619" cy="45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83"/>
            <a:ext cx="8940800" cy="6527784"/>
          </a:xfrm>
        </p:spPr>
        <p:txBody>
          <a:bodyPr>
            <a:noAutofit/>
          </a:bodyPr>
          <a:lstStyle/>
          <a:p>
            <a:r>
              <a:rPr lang="en-US" sz="3000" dirty="0" smtClean="0"/>
              <a:t>Special issue: Lustig, </a:t>
            </a:r>
            <a:r>
              <a:rPr lang="en-US" sz="3000" dirty="0" err="1" smtClean="0"/>
              <a:t>Pessino</a:t>
            </a:r>
            <a:r>
              <a:rPr lang="en-US" sz="3000" dirty="0" smtClean="0"/>
              <a:t> and Scott. Editors. “Fiscal Policy, Poverty and Redistribution in Latin </a:t>
            </a:r>
            <a:r>
              <a:rPr lang="en-US" sz="3000" dirty="0" err="1" smtClean="0"/>
              <a:t>America,”</a:t>
            </a:r>
            <a:r>
              <a:rPr lang="en-US" sz="3000" i="1" dirty="0" err="1" smtClean="0"/>
              <a:t>Public</a:t>
            </a:r>
            <a:r>
              <a:rPr lang="en-US" sz="3000" i="1" dirty="0" smtClean="0"/>
              <a:t> Finance Review </a:t>
            </a:r>
            <a:r>
              <a:rPr lang="en-US" sz="3000" dirty="0" smtClean="0"/>
              <a:t>(forthcoming)</a:t>
            </a:r>
          </a:p>
          <a:p>
            <a:endParaRPr lang="en-US" sz="3000" dirty="0" smtClean="0"/>
          </a:p>
          <a:p>
            <a:pPr lvl="1"/>
            <a:r>
              <a:rPr lang="en-US" sz="2600" dirty="0" smtClean="0"/>
              <a:t>Argentina: Nora Lustig and </a:t>
            </a:r>
            <a:r>
              <a:rPr lang="en-US" sz="2600" dirty="0" err="1" smtClean="0"/>
              <a:t>Carola</a:t>
            </a:r>
            <a:r>
              <a:rPr lang="en-US" sz="2600" dirty="0" smtClean="0"/>
              <a:t> </a:t>
            </a:r>
            <a:r>
              <a:rPr lang="en-US" sz="2600" dirty="0" err="1" smtClean="0"/>
              <a:t>Pessino</a:t>
            </a:r>
            <a:endParaRPr lang="en-US" sz="2600" dirty="0" smtClean="0"/>
          </a:p>
          <a:p>
            <a:pPr lvl="1"/>
            <a:r>
              <a:rPr lang="en-US" sz="2600" dirty="0" smtClean="0"/>
              <a:t>Bolivia: George Gray Molina, Wilson Jimenez, Veronica Paz and Ernesto </a:t>
            </a:r>
            <a:r>
              <a:rPr lang="en-US" sz="2600" dirty="0" err="1" smtClean="0"/>
              <a:t>Yañez</a:t>
            </a:r>
            <a:endParaRPr lang="en-US" sz="2600" dirty="0" smtClean="0"/>
          </a:p>
          <a:p>
            <a:pPr lvl="1"/>
            <a:r>
              <a:rPr lang="en-US" sz="2600" dirty="0" smtClean="0"/>
              <a:t>Brazil: Sean Higgins and </a:t>
            </a:r>
            <a:r>
              <a:rPr lang="en-US" sz="2600" dirty="0" err="1" smtClean="0"/>
              <a:t>Claudiney</a:t>
            </a:r>
            <a:r>
              <a:rPr lang="en-US" sz="2600" dirty="0" smtClean="0"/>
              <a:t> Pereira</a:t>
            </a:r>
          </a:p>
          <a:p>
            <a:pPr lvl="1"/>
            <a:r>
              <a:rPr lang="en-US" sz="2600" dirty="0" smtClean="0"/>
              <a:t>Mexico: John Scott</a:t>
            </a:r>
          </a:p>
          <a:p>
            <a:pPr lvl="1"/>
            <a:r>
              <a:rPr lang="en-US" sz="2600" dirty="0" smtClean="0"/>
              <a:t>Peru: Miguel Jaramillo</a:t>
            </a:r>
          </a:p>
          <a:p>
            <a:pPr lvl="1"/>
            <a:r>
              <a:rPr lang="en-US" sz="2600" dirty="0" smtClean="0"/>
              <a:t>Uruguay: Marisa </a:t>
            </a:r>
            <a:r>
              <a:rPr lang="en-US" sz="2600" dirty="0" err="1" smtClean="0"/>
              <a:t>Bucheli</a:t>
            </a:r>
            <a:r>
              <a:rPr lang="en-US" sz="2600" dirty="0" smtClean="0"/>
              <a:t>, Nora Lustig, </a:t>
            </a:r>
            <a:r>
              <a:rPr lang="en-US" sz="2600" dirty="0" err="1" smtClean="0"/>
              <a:t>Maximo</a:t>
            </a:r>
            <a:r>
              <a:rPr lang="en-US" sz="2600" dirty="0" smtClean="0"/>
              <a:t> Rossi and </a:t>
            </a:r>
            <a:r>
              <a:rPr lang="en-US" sz="2600" dirty="0" err="1" smtClean="0"/>
              <a:t>Florencia</a:t>
            </a:r>
            <a:r>
              <a:rPr lang="en-US" sz="2600" dirty="0" smtClean="0"/>
              <a:t> </a:t>
            </a:r>
            <a:r>
              <a:rPr lang="en-US" sz="2600" dirty="0" err="1" smtClean="0"/>
              <a:t>Amabile</a:t>
            </a:r>
            <a:endParaRPr lang="en-US" sz="26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9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Fiscal Incidence Indicators: Winners and Losers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Who bears the burden of taxes and receives the benefits from cash transfers? </a:t>
            </a:r>
            <a:endParaRPr lang="en-US" sz="4400" dirty="0" smtClean="0"/>
          </a:p>
          <a:p>
            <a:r>
              <a:rPr lang="en-US" sz="4400" dirty="0" smtClean="0"/>
              <a:t>Fiscal </a:t>
            </a:r>
            <a:r>
              <a:rPr lang="en-US" sz="4400" dirty="0"/>
              <a:t>incidence by </a:t>
            </a:r>
            <a:r>
              <a:rPr lang="en-US" sz="4400" dirty="0" err="1" smtClean="0"/>
              <a:t>decile</a:t>
            </a:r>
            <a:r>
              <a:rPr lang="en-US" sz="4400" dirty="0" smtClean="0"/>
              <a:t> and socio-economic </a:t>
            </a:r>
            <a:r>
              <a:rPr lang="en-US" sz="4400" dirty="0" smtClean="0"/>
              <a:t>groups</a:t>
            </a:r>
          </a:p>
          <a:p>
            <a:r>
              <a:rPr lang="en-US" sz="4400" dirty="0" smtClean="0"/>
              <a:t>Fiscal Mobility and Degree of Impoverishment</a:t>
            </a:r>
            <a:endParaRPr lang="en-US" sz="4400" dirty="0"/>
          </a:p>
          <a:p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5" y="274638"/>
            <a:ext cx="8791637" cy="124664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Incidence of Taxes and Cash Transfers</a:t>
            </a:r>
            <a:br>
              <a:rPr lang="en-US" b="1" dirty="0" smtClean="0"/>
            </a:br>
            <a:r>
              <a:rPr lang="en-US" sz="2700" b="1" dirty="0" smtClean="0"/>
              <a:t>Net Change in Income after Direct and Indirect Taxes and Transfers by </a:t>
            </a:r>
            <a:r>
              <a:rPr lang="en-US" sz="2700" b="1" dirty="0" err="1" smtClean="0"/>
              <a:t>Decile</a:t>
            </a:r>
            <a:endParaRPr lang="en-US" sz="2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0506"/>
              </p:ext>
            </p:extLst>
          </p:nvPr>
        </p:nvGraphicFramePr>
        <p:xfrm>
          <a:off x="753569" y="1632939"/>
          <a:ext cx="7354274" cy="47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856013" y="3600843"/>
            <a:ext cx="2232796" cy="9144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6" y="609898"/>
            <a:ext cx="8677420" cy="53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5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Impoverishment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Fiscal Mobility Matrix for Brazil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3" y="1474209"/>
            <a:ext cx="7526111" cy="519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71600" y="2692399"/>
            <a:ext cx="3048000" cy="2150533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Inequality of Opportunity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Ex ante </a:t>
            </a:r>
            <a:r>
              <a:rPr lang="en-US" dirty="0" smtClean="0"/>
              <a:t>approach (Ferreira and </a:t>
            </a:r>
            <a:r>
              <a:rPr lang="en-US" dirty="0" err="1" smtClean="0"/>
              <a:t>Gignoux</a:t>
            </a:r>
            <a:r>
              <a:rPr lang="en-US" dirty="0" smtClean="0"/>
              <a:t> 2011)</a:t>
            </a:r>
          </a:p>
          <a:p>
            <a:r>
              <a:rPr lang="en-US" dirty="0" smtClean="0"/>
              <a:t>Define circumstances sets by gender, race, and rural/urban</a:t>
            </a:r>
          </a:p>
          <a:p>
            <a:pPr lvl="1"/>
            <a:r>
              <a:rPr lang="en-US" dirty="0" smtClean="0"/>
              <a:t>For example, {female, indigenous, rural} is one circumstances set</a:t>
            </a:r>
          </a:p>
          <a:p>
            <a:r>
              <a:rPr lang="en-US" dirty="0" smtClean="0"/>
              <a:t>If there were no inequality of effort:</a:t>
            </a:r>
          </a:p>
          <a:p>
            <a:pPr lvl="1"/>
            <a:r>
              <a:rPr lang="en-US" dirty="0" smtClean="0"/>
              <a:t>All individuals would have mean income of their circumstances set</a:t>
            </a:r>
          </a:p>
          <a:p>
            <a:pPr lvl="1"/>
            <a:r>
              <a:rPr lang="en-US" dirty="0" smtClean="0"/>
              <a:t>Remaining inequality would be due to inequality of opportunity</a:t>
            </a:r>
          </a:p>
          <a:p>
            <a:r>
              <a:rPr lang="en-US" dirty="0" smtClean="0"/>
              <a:t>Set each individual’s income equal to mean of circumstances set</a:t>
            </a:r>
          </a:p>
          <a:p>
            <a:pPr lvl="1"/>
            <a:r>
              <a:rPr lang="en-US" dirty="0" smtClean="0"/>
              <a:t>“Smoothed distribution”</a:t>
            </a:r>
          </a:p>
          <a:p>
            <a:r>
              <a:rPr lang="en-US" dirty="0" smtClean="0"/>
              <a:t>Inequality over the smoothed distribution measures inequality of opportunity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5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Fiscal Policy is Opportunity-Equalizing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947747"/>
              </p:ext>
            </p:extLst>
          </p:nvPr>
        </p:nvGraphicFramePr>
        <p:xfrm>
          <a:off x="457200" y="1395867"/>
          <a:ext cx="8458200" cy="523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31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14300"/>
            <a:ext cx="5969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8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756"/>
            <a:ext cx="8229600" cy="1143000"/>
          </a:xfrm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161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pPr marL="1117600" indent="-111760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elements of “applied”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incidence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16138"/>
            <a:ext cx="8534400" cy="55894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Start </a:t>
            </a:r>
            <a:r>
              <a:rPr lang="en-US" sz="3600" dirty="0" smtClean="0"/>
              <a:t>with:</a:t>
            </a:r>
            <a:endParaRPr lang="en-US" sz="3600" dirty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Pre-tax/pre-transfer income of unit </a:t>
            </a:r>
            <a:r>
              <a:rPr lang="en-US" sz="3600" i="1" dirty="0"/>
              <a:t>h</a:t>
            </a:r>
            <a:r>
              <a:rPr lang="en-US" sz="3600" i="1" dirty="0" smtClean="0"/>
              <a:t>, or</a:t>
            </a:r>
            <a:r>
              <a:rPr lang="en-US" sz="3600" dirty="0" smtClean="0"/>
              <a:t> </a:t>
            </a:r>
            <a:r>
              <a:rPr lang="en-US" sz="3600" i="1" dirty="0" err="1" smtClean="0"/>
              <a:t>I</a:t>
            </a:r>
            <a:r>
              <a:rPr lang="en-US" sz="3600" i="1" baseline="-25000" dirty="0" err="1" smtClean="0"/>
              <a:t>h</a:t>
            </a:r>
            <a:endParaRPr lang="en-US" sz="36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Taxes/transfers programs </a:t>
            </a:r>
            <a:r>
              <a:rPr lang="en-US" sz="3600" i="1" dirty="0" smtClean="0"/>
              <a:t>T</a:t>
            </a:r>
            <a:r>
              <a:rPr lang="en-US" sz="3600" i="1" baseline="-25000" dirty="0" smtClean="0"/>
              <a:t>i</a:t>
            </a:r>
            <a:endParaRPr lang="en-US" sz="36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“Allocators” of program </a:t>
            </a:r>
            <a:r>
              <a:rPr lang="en-US" sz="3600" i="1" dirty="0" smtClean="0"/>
              <a:t>i</a:t>
            </a:r>
            <a:r>
              <a:rPr lang="en-US" sz="3600" dirty="0" smtClean="0"/>
              <a:t> to unit </a:t>
            </a:r>
            <a:r>
              <a:rPr lang="en-US" sz="3600" i="1" dirty="0" smtClean="0"/>
              <a:t>h</a:t>
            </a:r>
            <a:r>
              <a:rPr lang="en-US" sz="3600" dirty="0" smtClean="0"/>
              <a:t>, or </a:t>
            </a:r>
            <a:r>
              <a:rPr lang="en-US" sz="3600" i="1" dirty="0" err="1" smtClean="0"/>
              <a:t>S</a:t>
            </a:r>
            <a:r>
              <a:rPr lang="en-US" sz="3600" i="1" baseline="-25000" dirty="0" err="1" smtClean="0"/>
              <a:t>ih</a:t>
            </a:r>
            <a:r>
              <a:rPr lang="en-US" sz="3600" i="1" baseline="-25000" dirty="0" smtClean="0"/>
              <a:t> </a:t>
            </a:r>
            <a:r>
              <a:rPr lang="en-US" sz="3600" dirty="0" smtClean="0"/>
              <a:t>(or the share of program </a:t>
            </a:r>
            <a:r>
              <a:rPr lang="en-US" sz="3600" i="1" dirty="0" smtClean="0"/>
              <a:t>i</a:t>
            </a:r>
            <a:r>
              <a:rPr lang="en-US" sz="3600" dirty="0" smtClean="0"/>
              <a:t> borne by unit </a:t>
            </a:r>
            <a:r>
              <a:rPr lang="en-US" sz="3600" i="1" dirty="0" smtClean="0"/>
              <a:t>h</a:t>
            </a:r>
            <a:r>
              <a:rPr lang="en-US" sz="36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Then, post-tax/post-transfer income of unit h (</a:t>
            </a:r>
            <a:r>
              <a:rPr lang="en-US" sz="3600" i="1" dirty="0" err="1" smtClean="0"/>
              <a:t>Y</a:t>
            </a:r>
            <a:r>
              <a:rPr lang="en-US" sz="3600" i="1" baseline="-25000" dirty="0" err="1" smtClean="0"/>
              <a:t>h</a:t>
            </a:r>
            <a:r>
              <a:rPr lang="en-US" sz="3600" dirty="0" smtClean="0"/>
              <a:t>) is: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i="1" dirty="0" err="1" smtClean="0"/>
              <a:t>Y</a:t>
            </a:r>
            <a:r>
              <a:rPr lang="en-US" sz="3600" i="1" baseline="-25000" dirty="0" err="1" smtClean="0"/>
              <a:t>h</a:t>
            </a:r>
            <a:r>
              <a:rPr lang="en-US" sz="3600" i="1" baseline="-25000" dirty="0" smtClean="0"/>
              <a:t> </a:t>
            </a:r>
            <a:r>
              <a:rPr lang="en-US" sz="3600" dirty="0" smtClean="0"/>
              <a:t>= </a:t>
            </a:r>
            <a:r>
              <a:rPr lang="en-US" sz="3600" i="1" dirty="0" err="1" smtClean="0"/>
              <a:t>I</a:t>
            </a:r>
            <a:r>
              <a:rPr lang="en-US" sz="3600" i="1" baseline="-25000" dirty="0" err="1" smtClean="0"/>
              <a:t>h</a:t>
            </a:r>
            <a:r>
              <a:rPr lang="en-US" sz="3600" i="1" dirty="0" smtClean="0"/>
              <a:t> </a:t>
            </a:r>
            <a:r>
              <a:rPr lang="en-US" sz="3600" dirty="0" smtClean="0"/>
              <a:t>- ∑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 </a:t>
            </a:r>
            <a:r>
              <a:rPr lang="en-US" sz="3600" i="1" dirty="0" err="1" smtClean="0"/>
              <a:t>T</a:t>
            </a:r>
            <a:r>
              <a:rPr lang="en-US" sz="3600" i="1" baseline="-25000" dirty="0" err="1" smtClean="0"/>
              <a:t>i</a:t>
            </a:r>
            <a:r>
              <a:rPr lang="en-US" sz="3600" i="1" dirty="0" err="1" smtClean="0"/>
              <a:t>S</a:t>
            </a:r>
            <a:r>
              <a:rPr lang="en-US" sz="3600" i="1" baseline="-25000" dirty="0" err="1" smtClean="0"/>
              <a:t>ih</a:t>
            </a:r>
            <a:endParaRPr lang="en-US" sz="3600" i="1" baseline="-25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166104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Standard Fiscal Incidence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6880" cy="5121275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Pre-tax and benefits incomes</a:t>
            </a:r>
          </a:p>
          <a:p>
            <a:endParaRPr lang="en-US" sz="5100" dirty="0"/>
          </a:p>
          <a:p>
            <a:r>
              <a:rPr lang="en-US" sz="5100" dirty="0" smtClean="0"/>
              <a:t>Allocators of taxes and benefits</a:t>
            </a:r>
          </a:p>
          <a:p>
            <a:pPr lvl="1"/>
            <a:r>
              <a:rPr lang="en-US" sz="5100" dirty="0"/>
              <a:t> personal income and consumption </a:t>
            </a:r>
            <a:r>
              <a:rPr lang="en-US" sz="5100" dirty="0" smtClean="0"/>
              <a:t>taxes</a:t>
            </a:r>
            <a:endParaRPr lang="en-US" sz="5100" dirty="0"/>
          </a:p>
          <a:p>
            <a:pPr lvl="1"/>
            <a:r>
              <a:rPr lang="en-US" sz="5100" dirty="0" smtClean="0"/>
              <a:t> social spending: cash transfers and in-kind transfers (education and health)</a:t>
            </a:r>
          </a:p>
          <a:p>
            <a:pPr lvl="1"/>
            <a:r>
              <a:rPr lang="en-US" sz="5100" dirty="0"/>
              <a:t>c</a:t>
            </a:r>
            <a:r>
              <a:rPr lang="en-US" sz="5100" dirty="0" smtClean="0"/>
              <a:t>onsumption </a:t>
            </a:r>
            <a:r>
              <a:rPr lang="en-US" sz="5100" dirty="0" smtClean="0"/>
              <a:t>subsidies</a:t>
            </a:r>
          </a:p>
          <a:p>
            <a:endParaRPr lang="en-US" sz="5100" dirty="0"/>
          </a:p>
          <a:p>
            <a:r>
              <a:rPr lang="en-US" sz="5100" dirty="0" smtClean="0"/>
              <a:t>Post-tax and benefits incomes</a:t>
            </a:r>
          </a:p>
          <a:p>
            <a:endParaRPr lang="en-US" sz="5100" dirty="0" smtClean="0"/>
          </a:p>
          <a:p>
            <a:endParaRPr lang="en-US" dirty="0"/>
          </a:p>
          <a:p>
            <a:r>
              <a:rPr lang="en-US" sz="2400" dirty="0" smtClean="0"/>
              <a:t>Countries (</a:t>
            </a:r>
            <a:r>
              <a:rPr lang="en-US" sz="2400" dirty="0" err="1" smtClean="0"/>
              <a:t>yr</a:t>
            </a:r>
            <a:r>
              <a:rPr lang="en-US" sz="2400" dirty="0" smtClean="0"/>
              <a:t> of Survey): Argentina (2009</a:t>
            </a:r>
            <a:r>
              <a:rPr lang="en-US" sz="2400" dirty="0"/>
              <a:t>), Bolivia (2007), Brazil (2009), </a:t>
            </a:r>
            <a:r>
              <a:rPr lang="en-US" sz="2400" dirty="0" smtClean="0"/>
              <a:t>Guatemala (2009), Mexico </a:t>
            </a:r>
            <a:r>
              <a:rPr lang="en-US" sz="2400" dirty="0"/>
              <a:t>(</a:t>
            </a:r>
            <a:r>
              <a:rPr lang="en-US" sz="2400" dirty="0" smtClean="0"/>
              <a:t>2008)</a:t>
            </a:r>
            <a:r>
              <a:rPr lang="en-US" sz="2400" dirty="0"/>
              <a:t>, Peru (2009), Uruguay (2009), Paraguay (2010)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584200"/>
            <a:ext cx="5969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Government transfer or market income?</a:t>
            </a:r>
          </a:p>
          <a:p>
            <a:pPr lvl="1"/>
            <a:r>
              <a:rPr lang="en-US" dirty="0" smtClean="0"/>
              <a:t>No agreement in literature for pay as you go systems</a:t>
            </a:r>
          </a:p>
          <a:p>
            <a:r>
              <a:rPr lang="en-US" dirty="0" smtClean="0"/>
              <a:t>CEQ Benchmark</a:t>
            </a:r>
          </a:p>
          <a:p>
            <a:pPr lvl="1"/>
            <a:r>
              <a:rPr lang="en-US" dirty="0"/>
              <a:t>Contributory pensions are part of market income</a:t>
            </a:r>
          </a:p>
          <a:p>
            <a:pPr lvl="1"/>
            <a:r>
              <a:rPr lang="en-US" dirty="0"/>
              <a:t>Contributions to pensions are not subtracted</a:t>
            </a:r>
          </a:p>
          <a:p>
            <a:r>
              <a:rPr lang="en-US" dirty="0" smtClean="0"/>
              <a:t>CEQ Sensitivity Analysis</a:t>
            </a:r>
          </a:p>
          <a:p>
            <a:pPr lvl="1"/>
            <a:r>
              <a:rPr lang="en-US" dirty="0" smtClean="0"/>
              <a:t>Contributory pensions are a government transfer</a:t>
            </a:r>
          </a:p>
          <a:p>
            <a:pPr lvl="1"/>
            <a:r>
              <a:rPr lang="en-US" dirty="0" smtClean="0"/>
              <a:t>Contributions to pensions are subtracted like tax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13126"/>
            <a:ext cx="8229600" cy="1143000"/>
          </a:xfrm>
          <a:prstGeom prst="rect">
            <a:avLst/>
          </a:prstGeom>
          <a:solidFill>
            <a:srgbClr val="3EDAE7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Contributory Pensions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30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Market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600200"/>
            <a:ext cx="8705389" cy="5000860"/>
          </a:xfrm>
        </p:spPr>
        <p:txBody>
          <a:bodyPr>
            <a:normAutofit/>
          </a:bodyPr>
          <a:lstStyle/>
          <a:p>
            <a:r>
              <a:rPr lang="en-US" dirty="0" smtClean="0"/>
              <a:t>In addition to the uncontroversial wages and salaries, income from capital and private transfers (e.g., remittances), it includes:</a:t>
            </a:r>
          </a:p>
          <a:p>
            <a:pPr lvl="1"/>
            <a:r>
              <a:rPr lang="en-US" dirty="0" smtClean="0"/>
              <a:t>Auto-consumption (with some exceptions)</a:t>
            </a:r>
          </a:p>
          <a:p>
            <a:pPr lvl="1"/>
            <a:r>
              <a:rPr lang="en-US" dirty="0" smtClean="0"/>
              <a:t>Imputed rent for owner’s occupied housing</a:t>
            </a:r>
          </a:p>
          <a:p>
            <a:pPr lvl="1"/>
            <a:r>
              <a:rPr lang="en-US" dirty="0" smtClean="0"/>
              <a:t>Contributory pensions from individualized accounts</a:t>
            </a:r>
          </a:p>
          <a:p>
            <a:pPr lvl="1"/>
            <a:r>
              <a:rPr lang="en-US" dirty="0" smtClean="0"/>
              <a:t>Benchmark: Contributory pensions from social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Net Market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83" y="1600200"/>
            <a:ext cx="8552117" cy="50008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Start with market income</a:t>
            </a:r>
          </a:p>
          <a:p>
            <a:r>
              <a:rPr lang="en-US" sz="2400" dirty="0" smtClean="0"/>
              <a:t>Subtract direct taxes</a:t>
            </a:r>
          </a:p>
          <a:p>
            <a:pPr lvl="1"/>
            <a:r>
              <a:rPr lang="en-US" sz="2400" dirty="0" smtClean="0"/>
              <a:t>individual income taxes</a:t>
            </a:r>
          </a:p>
          <a:p>
            <a:pPr lvl="1"/>
            <a:r>
              <a:rPr lang="en-US" sz="2400" dirty="0" smtClean="0"/>
              <a:t>corporate taxes (when possible); NOT IN CURRENT VERSIONS</a:t>
            </a:r>
          </a:p>
          <a:p>
            <a:pPr lvl="1"/>
            <a:r>
              <a:rPr lang="en-US" sz="2400" dirty="0" smtClean="0"/>
              <a:t>property and other direct taxes (when possible)</a:t>
            </a:r>
          </a:p>
          <a:p>
            <a:r>
              <a:rPr lang="en-US" sz="2400" dirty="0" smtClean="0"/>
              <a:t>Subtract contributions to social security</a:t>
            </a:r>
          </a:p>
          <a:p>
            <a:pPr lvl="1"/>
            <a:r>
              <a:rPr lang="en-US" sz="2400" dirty="0"/>
              <a:t>Benchmark: contributions going to </a:t>
            </a:r>
            <a:r>
              <a:rPr lang="en-US" sz="2400" dirty="0" smtClean="0"/>
              <a:t>pensions </a:t>
            </a:r>
            <a:r>
              <a:rPr lang="en-US" sz="2400" dirty="0"/>
              <a:t>are NOT subtracted; all the other contributions are</a:t>
            </a:r>
          </a:p>
          <a:p>
            <a:pPr lvl="1"/>
            <a:r>
              <a:rPr lang="en-US" sz="2400" dirty="0"/>
              <a:t>Sensitivity Analysis: all contributions to social security are </a:t>
            </a:r>
            <a:r>
              <a:rPr lang="en-US" sz="2400" dirty="0" smtClean="0"/>
              <a:t>subtracted</a:t>
            </a:r>
          </a:p>
          <a:p>
            <a:r>
              <a:rPr lang="en-US" sz="2400" dirty="0" smtClean="0"/>
              <a:t>If survey reports after tax and cash transfers income, go backwards to construct net market and market income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21231</TotalTime>
  <Words>1378</Words>
  <Application>Microsoft Macintosh PowerPoint</Application>
  <PresentationFormat>On-screen Show (4:3)</PresentationFormat>
  <Paragraphs>206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Fiscal Policy, Poverty, Redistribution and Equality of Opportunity in Latin America Nora Lustig  Tulane University  Nonresident Fellow CGD and IAD</vt:lpstr>
      <vt:lpstr>www.commitmentoequity.org </vt:lpstr>
      <vt:lpstr>PowerPoint Presentation</vt:lpstr>
      <vt:lpstr>Basic elements of “applied” standard incidence</vt:lpstr>
      <vt:lpstr>Standard Fiscal Incidence Analysis</vt:lpstr>
      <vt:lpstr>PowerPoint Presentation</vt:lpstr>
      <vt:lpstr>PowerPoint Presentation</vt:lpstr>
      <vt:lpstr>Market Income</vt:lpstr>
      <vt:lpstr>Net Market Income</vt:lpstr>
      <vt:lpstr>Disposable, Post-fiscal, Final Income</vt:lpstr>
      <vt:lpstr>Scaling Up</vt:lpstr>
      <vt:lpstr>Allocation Methods</vt:lpstr>
      <vt:lpstr>PowerPoint Presentation</vt:lpstr>
      <vt:lpstr>Tax Shifting and Tax Evasion Assumptions</vt:lpstr>
      <vt:lpstr>Valuation of Public Services: Education and Health</vt:lpstr>
      <vt:lpstr>Results</vt:lpstr>
      <vt:lpstr>Budget Size and Composition Primary and Social Spending as % of GDP</vt:lpstr>
      <vt:lpstr>Gini Before and After Taxes, Transfers, Subsidies and Free Government Services</vt:lpstr>
      <vt:lpstr>Gini Before and After Direct Taxes</vt:lpstr>
      <vt:lpstr>Direct and Indirect Taxes as % of GDP</vt:lpstr>
      <vt:lpstr>Headcount: Before and After Cash Transfers</vt:lpstr>
      <vt:lpstr>Coverage of Direct Cash Transfers</vt:lpstr>
      <vt:lpstr>“Leakages” of Direct Cash Transfers (Percent going to poor and nonpoor)</vt:lpstr>
      <vt:lpstr> Headcount Ratio Before and After Indirect Taxes</vt:lpstr>
      <vt:lpstr>Gini Before and After Government Services Valued at Cost</vt:lpstr>
      <vt:lpstr>PowerPoint Presentation</vt:lpstr>
      <vt:lpstr>Defining Progressive/Regressive  Taxes and Transfers</vt:lpstr>
      <vt:lpstr>Progressivity Kakwani Index for Taxes: Red= regressive </vt:lpstr>
      <vt:lpstr>Progressivity Concentration Coefficients for Transfers Green= progressive in abs terms</vt:lpstr>
      <vt:lpstr>Fiscal Incidence Indicators: Winners and Losers</vt:lpstr>
      <vt:lpstr>Incidence of Taxes and Cash Transfers Net Change in Income after Direct and Indirect Taxes and Transfers by Decile</vt:lpstr>
      <vt:lpstr>PowerPoint Presentation</vt:lpstr>
      <vt:lpstr>Impoverishment Fiscal Mobility Matrix for Brazil</vt:lpstr>
      <vt:lpstr>Inequality of Opportunity</vt:lpstr>
      <vt:lpstr>Fiscal Policy is Opportunity-Equalizing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 Lustig Tulane University CGD and IAD</dc:title>
  <dc:creator>Nora Lustig</dc:creator>
  <cp:lastModifiedBy>Nora Lustig</cp:lastModifiedBy>
  <cp:revision>323</cp:revision>
  <dcterms:created xsi:type="dcterms:W3CDTF">2012-05-09T21:56:01Z</dcterms:created>
  <dcterms:modified xsi:type="dcterms:W3CDTF">2013-06-05T02:01:34Z</dcterms:modified>
</cp:coreProperties>
</file>